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8.jpg" ContentType="image/unknown"/>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8"/>
  </p:notesMasterIdLst>
  <p:handoutMasterIdLst>
    <p:handoutMasterId r:id="rId19"/>
  </p:handoutMasterIdLst>
  <p:sldIdLst>
    <p:sldId id="343" r:id="rId5"/>
    <p:sldId id="351" r:id="rId6"/>
    <p:sldId id="258" r:id="rId7"/>
    <p:sldId id="352" r:id="rId8"/>
    <p:sldId id="349" r:id="rId9"/>
    <p:sldId id="344" r:id="rId10"/>
    <p:sldId id="353" r:id="rId11"/>
    <p:sldId id="354" r:id="rId12"/>
    <p:sldId id="356" r:id="rId13"/>
    <p:sldId id="361" r:id="rId14"/>
    <p:sldId id="362" r:id="rId15"/>
    <p:sldId id="363" r:id="rId16"/>
    <p:sldId id="34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7F69704-7492-4F48-995D-27A631DE5470}">
          <p14:sldIdLst>
            <p14:sldId id="343"/>
            <p14:sldId id="351"/>
            <p14:sldId id="258"/>
            <p14:sldId id="352"/>
            <p14:sldId id="349"/>
            <p14:sldId id="344"/>
            <p14:sldId id="353"/>
            <p14:sldId id="354"/>
            <p14:sldId id="356"/>
            <p14:sldId id="361"/>
            <p14:sldId id="362"/>
            <p14:sldId id="363"/>
          </p14:sldIdLst>
        </p14:section>
        <p14:section name="Untitled Section" id="{9F432F65-B1C1-4ECC-B841-A92C2E468021}">
          <p14:sldIdLst>
            <p14:sldId id="3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Zia ul hassan chowdhury" initials="Mc" lastIdx="1" clrIdx="0">
    <p:extLst>
      <p:ext uri="{19B8F6BF-5375-455C-9EA6-DF929625EA0E}">
        <p15:presenceInfo xmlns:p15="http://schemas.microsoft.com/office/powerpoint/2012/main" userId="dc32015fbdf1a8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snapToObjects="1">
      <p:cViewPr varScale="1">
        <p:scale>
          <a:sx n="85" d="100"/>
          <a:sy n="85" d="100"/>
        </p:scale>
        <p:origin x="547" y="6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78906919842281453"/>
          <c:y val="0.55536833969373456"/>
          <c:w val="0.19113936174014556"/>
          <c:h val="0.37400821216366364"/>
        </c:manualLayout>
      </c:layout>
      <c:scatterChart>
        <c:scatterStyle val="smoothMarker"/>
        <c:varyColors val="0"/>
        <c:ser>
          <c:idx val="2"/>
          <c:order val="0"/>
          <c:tx>
            <c:strRef>
              <c:f>Sheet1!$D$1</c:f>
              <c:strCache>
                <c:ptCount val="1"/>
                <c:pt idx="0">
                  <c:v>Sample 3</c:v>
                </c:pt>
              </c:strCache>
            </c:strRef>
          </c:tx>
          <c:spPr>
            <a:ln w="22225" cap="rnd">
              <a:solidFill>
                <a:schemeClr val="dk1">
                  <a:tint val="75000"/>
                </a:schemeClr>
              </a:solidFill>
            </a:ln>
            <a:effectLst>
              <a:glow rad="139700">
                <a:schemeClr val="dk1">
                  <a:tint val="75000"/>
                  <a:satMod val="175000"/>
                  <a:alpha val="14000"/>
                </a:schemeClr>
              </a:glow>
            </a:effectLst>
          </c:spPr>
          <c:marker>
            <c:symbol val="circle"/>
            <c:size val="3"/>
            <c:spPr>
              <a:solidFill>
                <a:schemeClr val="dk1">
                  <a:tint val="75000"/>
                  <a:lumMod val="60000"/>
                  <a:lumOff val="40000"/>
                </a:schemeClr>
              </a:solidFill>
              <a:ln>
                <a:noFill/>
              </a:ln>
              <a:effectLst>
                <a:glow rad="63500">
                  <a:schemeClr val="dk1">
                    <a:tint val="75000"/>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11/19/2025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Scientific findings</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2926203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4851246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5728209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540081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243967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Scientific findings</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Scientific findings</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Scientific findings</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Scientific findings</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9930">
              <a:schemeClr val="accent1">
                <a:lumMod val="50000"/>
              </a:schemeClr>
            </a:gs>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noFill/>
        </p:spPr>
        <p:txBody>
          <a:bodyPr/>
          <a:lstStyle/>
          <a:p>
            <a:r>
              <a:rPr lang="en-US" sz="6000" spc="-300" dirty="0">
                <a:solidFill>
                  <a:schemeClr val="accent1">
                    <a:lumMod val="25000"/>
                  </a:schemeClr>
                </a:solidFill>
                <a:latin typeface="Times New Roman" panose="02020603050405020304" pitchFamily="18" charset="0"/>
                <a:cs typeface="Times New Roman" panose="02020603050405020304" pitchFamily="18" charset="0"/>
              </a:rPr>
              <a:t>General viva Presentation</a:t>
            </a:r>
            <a:endParaRPr lang="en-US"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pPr algn="ctr"/>
            <a:r>
              <a:rPr lang="en-US" sz="1200" dirty="0">
                <a:latin typeface="Arial Black" panose="020B0A04020102020204" pitchFamily="34" charset="0"/>
              </a:rPr>
              <a:t> </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727313" y="6293794"/>
            <a:ext cx="5437762" cy="435735"/>
          </a:xfrm>
          <a:noFill/>
        </p:spPr>
        <p:txBody>
          <a:bodyPr/>
          <a:lstStyle/>
          <a:p>
            <a:pPr algn="ctr"/>
            <a:endParaRPr lang="en-US" sz="1000" dirty="0">
              <a:solidFill>
                <a:schemeClr val="accent3">
                  <a:lumMod val="50000"/>
                </a:schemeClr>
              </a:solidFill>
              <a:latin typeface="Times New Roman" panose="02020603050405020304" pitchFamily="18" charset="0"/>
              <a:cs typeface="Times New Roman" panose="02020603050405020304" pitchFamily="18" charset="0"/>
            </a:endParaRPr>
          </a:p>
          <a:p>
            <a:pPr algn="ctr"/>
            <a:endParaRPr lang="en-US" sz="1000" dirty="0">
              <a:solidFill>
                <a:schemeClr val="accent3">
                  <a:lumMod val="50000"/>
                </a:schemeClr>
              </a:solidFill>
              <a:latin typeface="Times New Roman" panose="02020603050405020304" pitchFamily="18" charset="0"/>
              <a:cs typeface="Times New Roman" panose="02020603050405020304" pitchFamily="18" charset="0"/>
            </a:endParaRPr>
          </a:p>
          <a:p>
            <a:pPr algn="ctr"/>
            <a:r>
              <a:rPr lang="en-US" sz="1000" dirty="0">
                <a:solidFill>
                  <a:schemeClr val="accent3">
                    <a:lumMod val="50000"/>
                  </a:schemeClr>
                </a:solidFill>
                <a:latin typeface="Times New Roman" panose="02020603050405020304" pitchFamily="18" charset="0"/>
                <a:cs typeface="Times New Roman" panose="02020603050405020304" pitchFamily="18" charset="0"/>
              </a:rPr>
              <a:t> computer and communication engineering</a:t>
            </a:r>
            <a:endParaRPr lang="en-US" sz="1000" dirty="0">
              <a:latin typeface="Arial Black" panose="020B0A04020102020204" pitchFamily="34" charset="0"/>
            </a:endParaRPr>
          </a:p>
          <a:p>
            <a:endParaRPr lang="en-US" dirty="0"/>
          </a:p>
        </p:txBody>
      </p:sp>
    </p:spTree>
    <p:extLst>
      <p:ext uri="{BB962C8B-B14F-4D97-AF65-F5344CB8AC3E}">
        <p14:creationId xmlns:p14="http://schemas.microsoft.com/office/powerpoint/2010/main" val="2038458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693094" y="390549"/>
            <a:ext cx="11213561" cy="369332"/>
          </a:xfrm>
          <a:prstGeom prst="rect">
            <a:avLst/>
          </a:prstGeom>
          <a:noFill/>
        </p:spPr>
        <p:txBody>
          <a:bodyPr wrap="square">
            <a:spAutoFit/>
          </a:bodyPr>
          <a:lstStyle/>
          <a:p>
            <a:endParaRPr lang="en-US" dirty="0"/>
          </a:p>
        </p:txBody>
      </p:sp>
      <p:sp>
        <p:nvSpPr>
          <p:cNvPr id="2" name="Slide Number Placeholder 1">
            <a:extLst>
              <a:ext uri="{FF2B5EF4-FFF2-40B4-BE49-F238E27FC236}">
                <a16:creationId xmlns:a16="http://schemas.microsoft.com/office/drawing/2014/main" id="{C020A286-FDD1-1F80-6873-4DD97EF9DB6D}"/>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4" name="TextBox 3">
            <a:extLst>
              <a:ext uri="{FF2B5EF4-FFF2-40B4-BE49-F238E27FC236}">
                <a16:creationId xmlns:a16="http://schemas.microsoft.com/office/drawing/2014/main" id="{43AB353E-E9A3-C976-89FA-854AD7E0BD32}"/>
              </a:ext>
            </a:extLst>
          </p:cNvPr>
          <p:cNvSpPr txBox="1"/>
          <p:nvPr/>
        </p:nvSpPr>
        <p:spPr>
          <a:xfrm>
            <a:off x="693094" y="570848"/>
            <a:ext cx="10980097" cy="1015663"/>
          </a:xfrm>
          <a:prstGeom prst="rect">
            <a:avLst/>
          </a:prstGeom>
          <a:noFill/>
        </p:spPr>
        <p:txBody>
          <a:bodyPr wrap="square">
            <a:spAutoFit/>
          </a:bodyPr>
          <a:lstStyle/>
          <a:p>
            <a:pPr algn="ctr"/>
            <a:r>
              <a:rPr lang="en-US" sz="4400" b="1" i="1" dirty="0">
                <a:latin typeface="Times New Roman" panose="02020603050405020304" pitchFamily="18" charset="0"/>
                <a:cs typeface="Times New Roman" panose="02020603050405020304" pitchFamily="18" charset="0"/>
              </a:rPr>
              <a:t>Tree Topology</a:t>
            </a:r>
          </a:p>
          <a:p>
            <a:pPr algn="just"/>
            <a:endParaRPr lang="en-US" sz="1600" dirty="0">
              <a:solidFill>
                <a:schemeClr val="bg1"/>
              </a:solidFill>
            </a:endParaRPr>
          </a:p>
        </p:txBody>
      </p:sp>
      <p:sp>
        <p:nvSpPr>
          <p:cNvPr id="3" name="TextBox 2">
            <a:extLst>
              <a:ext uri="{FF2B5EF4-FFF2-40B4-BE49-F238E27FC236}">
                <a16:creationId xmlns:a16="http://schemas.microsoft.com/office/drawing/2014/main" id="{836B3337-C890-73CD-E5D7-61EA78B23013}"/>
              </a:ext>
            </a:extLst>
          </p:cNvPr>
          <p:cNvSpPr txBox="1"/>
          <p:nvPr/>
        </p:nvSpPr>
        <p:spPr>
          <a:xfrm>
            <a:off x="507340" y="1415547"/>
            <a:ext cx="10980097" cy="1384995"/>
          </a:xfrm>
          <a:prstGeom prst="rect">
            <a:avLst/>
          </a:prstGeom>
          <a:noFill/>
        </p:spPr>
        <p:txBody>
          <a:bodyPr wrap="square">
            <a:spAutoFit/>
          </a:bodyPr>
          <a:lstStyle/>
          <a:p>
            <a:pPr algn="just"/>
            <a:r>
              <a:rPr lang="en-US" sz="2800" i="1" dirty="0">
                <a:solidFill>
                  <a:schemeClr val="bg1"/>
                </a:solidFill>
              </a:rPr>
              <a:t>In Tree topology, the network nodes are connected like branches of a tree. In this topology, different levels of computer devices are connected with a central host computer or a server.</a:t>
            </a:r>
          </a:p>
        </p:txBody>
      </p:sp>
      <p:pic>
        <p:nvPicPr>
          <p:cNvPr id="6" name="Picture 5">
            <a:extLst>
              <a:ext uri="{FF2B5EF4-FFF2-40B4-BE49-F238E27FC236}">
                <a16:creationId xmlns:a16="http://schemas.microsoft.com/office/drawing/2014/main" id="{0459ECDA-39A3-D244-DDBC-BD8AA74C46EC}"/>
              </a:ext>
            </a:extLst>
          </p:cNvPr>
          <p:cNvPicPr>
            <a:picLocks noChangeAspect="1"/>
          </p:cNvPicPr>
          <p:nvPr/>
        </p:nvPicPr>
        <p:blipFill>
          <a:blip r:embed="rId2"/>
          <a:stretch>
            <a:fillRect/>
          </a:stretch>
        </p:blipFill>
        <p:spPr>
          <a:xfrm>
            <a:off x="3589565" y="2857321"/>
            <a:ext cx="5420618" cy="2860132"/>
          </a:xfrm>
          <a:prstGeom prst="rect">
            <a:avLst/>
          </a:prstGeom>
        </p:spPr>
      </p:pic>
      <p:sp>
        <p:nvSpPr>
          <p:cNvPr id="8" name="TextBox 7">
            <a:extLst>
              <a:ext uri="{FF2B5EF4-FFF2-40B4-BE49-F238E27FC236}">
                <a16:creationId xmlns:a16="http://schemas.microsoft.com/office/drawing/2014/main" id="{46DC8277-FE47-60E9-2077-BEF15334F6A9}"/>
              </a:ext>
            </a:extLst>
          </p:cNvPr>
          <p:cNvSpPr txBox="1"/>
          <p:nvPr/>
        </p:nvSpPr>
        <p:spPr>
          <a:xfrm>
            <a:off x="2041996" y="5915431"/>
            <a:ext cx="7048216" cy="500567"/>
          </a:xfrm>
          <a:prstGeom prst="rect">
            <a:avLst/>
          </a:prstGeom>
          <a:noFill/>
        </p:spPr>
        <p:txBody>
          <a:bodyPr wrap="square">
            <a:spAutoFit/>
          </a:bodyPr>
          <a:lstStyle/>
          <a:p>
            <a:pPr algn="l" fontAlgn="base"/>
            <a:endParaRPr lang="en-US" dirty="0"/>
          </a:p>
        </p:txBody>
      </p:sp>
      <p:sp>
        <p:nvSpPr>
          <p:cNvPr id="9" name="TextBox 8">
            <a:extLst>
              <a:ext uri="{FF2B5EF4-FFF2-40B4-BE49-F238E27FC236}">
                <a16:creationId xmlns:a16="http://schemas.microsoft.com/office/drawing/2014/main" id="{9AFFE494-D932-CD5C-149B-808DD629FC14}"/>
              </a:ext>
            </a:extLst>
          </p:cNvPr>
          <p:cNvSpPr txBox="1"/>
          <p:nvPr/>
        </p:nvSpPr>
        <p:spPr>
          <a:xfrm>
            <a:off x="2775766" y="5879542"/>
            <a:ext cx="7048216" cy="523220"/>
          </a:xfrm>
          <a:prstGeom prst="rect">
            <a:avLst/>
          </a:prstGeom>
          <a:noFill/>
        </p:spPr>
        <p:txBody>
          <a:bodyPr wrap="square">
            <a:spAutoFit/>
          </a:bodyPr>
          <a:lstStyle/>
          <a:p>
            <a:pPr algn="ctr" fontAlgn="base"/>
            <a:r>
              <a:rPr lang="en-US" sz="2800" i="1" dirty="0">
                <a:solidFill>
                  <a:schemeClr val="bg1"/>
                </a:solidFill>
              </a:rPr>
              <a:t>Fig4: Tree Topology</a:t>
            </a:r>
          </a:p>
        </p:txBody>
      </p:sp>
    </p:spTree>
    <p:extLst>
      <p:ext uri="{BB962C8B-B14F-4D97-AF65-F5344CB8AC3E}">
        <p14:creationId xmlns:p14="http://schemas.microsoft.com/office/powerpoint/2010/main" val="364986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4A787AC-794A-511F-93FA-31AD00BB2D59}"/>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
        <p:nvSpPr>
          <p:cNvPr id="10" name="TextBox 9">
            <a:extLst>
              <a:ext uri="{FF2B5EF4-FFF2-40B4-BE49-F238E27FC236}">
                <a16:creationId xmlns:a16="http://schemas.microsoft.com/office/drawing/2014/main" id="{EFD5E720-F2AE-8474-B58E-12A94A643197}"/>
              </a:ext>
            </a:extLst>
          </p:cNvPr>
          <p:cNvSpPr txBox="1"/>
          <p:nvPr/>
        </p:nvSpPr>
        <p:spPr>
          <a:xfrm>
            <a:off x="666862" y="521239"/>
            <a:ext cx="11073429" cy="1015663"/>
          </a:xfrm>
          <a:prstGeom prst="rect">
            <a:avLst/>
          </a:prstGeom>
          <a:noFill/>
        </p:spPr>
        <p:txBody>
          <a:bodyPr wrap="square">
            <a:spAutoFit/>
          </a:bodyPr>
          <a:lstStyle/>
          <a:p>
            <a:pPr algn="ctr"/>
            <a:r>
              <a:rPr lang="en-US" sz="4400" b="1" i="1" dirty="0">
                <a:latin typeface="Times New Roman" panose="02020603050405020304" pitchFamily="18" charset="0"/>
                <a:cs typeface="Times New Roman" panose="02020603050405020304" pitchFamily="18" charset="0"/>
              </a:rPr>
              <a:t>Mesh Topology</a:t>
            </a:r>
          </a:p>
          <a:p>
            <a:pPr algn="just"/>
            <a:endParaRPr lang="en-US" sz="1600" dirty="0">
              <a:solidFill>
                <a:schemeClr val="bg1"/>
              </a:solidFill>
            </a:endParaRPr>
          </a:p>
        </p:txBody>
      </p:sp>
      <p:sp>
        <p:nvSpPr>
          <p:cNvPr id="12" name="TextBox 11">
            <a:extLst>
              <a:ext uri="{FF2B5EF4-FFF2-40B4-BE49-F238E27FC236}">
                <a16:creationId xmlns:a16="http://schemas.microsoft.com/office/drawing/2014/main" id="{118756E2-E575-D44C-694D-23F495288D96}"/>
              </a:ext>
            </a:extLst>
          </p:cNvPr>
          <p:cNvSpPr txBox="1"/>
          <p:nvPr/>
        </p:nvSpPr>
        <p:spPr>
          <a:xfrm>
            <a:off x="666861" y="1336961"/>
            <a:ext cx="11073429" cy="1815882"/>
          </a:xfrm>
          <a:prstGeom prst="rect">
            <a:avLst/>
          </a:prstGeom>
          <a:noFill/>
        </p:spPr>
        <p:txBody>
          <a:bodyPr wrap="square">
            <a:spAutoFit/>
          </a:bodyPr>
          <a:lstStyle/>
          <a:p>
            <a:pPr algn="just"/>
            <a:r>
              <a:rPr lang="en-US" sz="2800" i="1" dirty="0">
                <a:solidFill>
                  <a:schemeClr val="bg1"/>
                </a:solidFill>
              </a:rPr>
              <a:t>In Mesh Topology, every device in the network is directly connected to every other device in the network. This connection between the computer is called peer to peer link. This system does not need a centralized server computer.</a:t>
            </a:r>
          </a:p>
        </p:txBody>
      </p:sp>
      <p:sp>
        <p:nvSpPr>
          <p:cNvPr id="13" name="TextBox 12">
            <a:extLst>
              <a:ext uri="{FF2B5EF4-FFF2-40B4-BE49-F238E27FC236}">
                <a16:creationId xmlns:a16="http://schemas.microsoft.com/office/drawing/2014/main" id="{9586BE3F-273C-79C4-8432-23458D9B1CC9}"/>
              </a:ext>
            </a:extLst>
          </p:cNvPr>
          <p:cNvSpPr txBox="1"/>
          <p:nvPr/>
        </p:nvSpPr>
        <p:spPr>
          <a:xfrm>
            <a:off x="2041996" y="5915431"/>
            <a:ext cx="7048216" cy="500567"/>
          </a:xfrm>
          <a:prstGeom prst="rect">
            <a:avLst/>
          </a:prstGeom>
          <a:noFill/>
        </p:spPr>
        <p:txBody>
          <a:bodyPr wrap="square">
            <a:spAutoFit/>
          </a:bodyPr>
          <a:lstStyle/>
          <a:p>
            <a:pPr algn="l" fontAlgn="base"/>
            <a:endParaRPr lang="en-US" dirty="0"/>
          </a:p>
        </p:txBody>
      </p:sp>
      <p:sp>
        <p:nvSpPr>
          <p:cNvPr id="14" name="TextBox 13">
            <a:extLst>
              <a:ext uri="{FF2B5EF4-FFF2-40B4-BE49-F238E27FC236}">
                <a16:creationId xmlns:a16="http://schemas.microsoft.com/office/drawing/2014/main" id="{2F4FD522-982A-6566-9AB9-5A1821A9C8E3}"/>
              </a:ext>
            </a:extLst>
          </p:cNvPr>
          <p:cNvSpPr txBox="1"/>
          <p:nvPr/>
        </p:nvSpPr>
        <p:spPr>
          <a:xfrm>
            <a:off x="2885655" y="5885540"/>
            <a:ext cx="7048216" cy="523220"/>
          </a:xfrm>
          <a:prstGeom prst="rect">
            <a:avLst/>
          </a:prstGeom>
          <a:noFill/>
        </p:spPr>
        <p:txBody>
          <a:bodyPr wrap="square">
            <a:spAutoFit/>
          </a:bodyPr>
          <a:lstStyle/>
          <a:p>
            <a:pPr algn="ctr" fontAlgn="base"/>
            <a:r>
              <a:rPr lang="en-US" sz="2800" i="1" dirty="0">
                <a:solidFill>
                  <a:schemeClr val="bg1"/>
                </a:solidFill>
              </a:rPr>
              <a:t>Fig5: Mash Topology</a:t>
            </a:r>
          </a:p>
        </p:txBody>
      </p:sp>
      <p:pic>
        <p:nvPicPr>
          <p:cNvPr id="3" name="Picture 2">
            <a:extLst>
              <a:ext uri="{FF2B5EF4-FFF2-40B4-BE49-F238E27FC236}">
                <a16:creationId xmlns:a16="http://schemas.microsoft.com/office/drawing/2014/main" id="{F460188D-629F-41EC-4635-0609BEF722BE}"/>
              </a:ext>
            </a:extLst>
          </p:cNvPr>
          <p:cNvPicPr>
            <a:picLocks noChangeAspect="1"/>
          </p:cNvPicPr>
          <p:nvPr/>
        </p:nvPicPr>
        <p:blipFill>
          <a:blip r:embed="rId2"/>
          <a:stretch>
            <a:fillRect/>
          </a:stretch>
        </p:blipFill>
        <p:spPr>
          <a:xfrm>
            <a:off x="3603812" y="2897494"/>
            <a:ext cx="5325035" cy="2803992"/>
          </a:xfrm>
          <a:prstGeom prst="rect">
            <a:avLst/>
          </a:prstGeom>
        </p:spPr>
      </p:pic>
    </p:spTree>
    <p:extLst>
      <p:ext uri="{BB962C8B-B14F-4D97-AF65-F5344CB8AC3E}">
        <p14:creationId xmlns:p14="http://schemas.microsoft.com/office/powerpoint/2010/main" val="208143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C8A42DD3-7172-FAB7-5DC4-9E0CC98BB8F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
        <p:nvSpPr>
          <p:cNvPr id="3" name="TextBox 2">
            <a:extLst>
              <a:ext uri="{FF2B5EF4-FFF2-40B4-BE49-F238E27FC236}">
                <a16:creationId xmlns:a16="http://schemas.microsoft.com/office/drawing/2014/main" id="{14D662AF-290B-50FC-9B5E-1D81F21BD272}"/>
              </a:ext>
            </a:extLst>
          </p:cNvPr>
          <p:cNvSpPr txBox="1"/>
          <p:nvPr/>
        </p:nvSpPr>
        <p:spPr>
          <a:xfrm>
            <a:off x="510366" y="657109"/>
            <a:ext cx="11171268" cy="769441"/>
          </a:xfrm>
          <a:prstGeom prst="rect">
            <a:avLst/>
          </a:prstGeom>
          <a:noFill/>
        </p:spPr>
        <p:txBody>
          <a:bodyPr wrap="square">
            <a:spAutoFit/>
          </a:bodyPr>
          <a:lstStyle/>
          <a:p>
            <a:pPr algn="ctr"/>
            <a:r>
              <a:rPr lang="en-US" sz="4400" b="1" i="1" dirty="0">
                <a:latin typeface="Times New Roman" panose="02020603050405020304" pitchFamily="18" charset="0"/>
                <a:cs typeface="Times New Roman" panose="02020603050405020304" pitchFamily="18" charset="0"/>
              </a:rPr>
              <a:t>Hybrid Topology </a:t>
            </a:r>
          </a:p>
        </p:txBody>
      </p:sp>
      <p:sp>
        <p:nvSpPr>
          <p:cNvPr id="4" name="TextBox 3">
            <a:extLst>
              <a:ext uri="{FF2B5EF4-FFF2-40B4-BE49-F238E27FC236}">
                <a16:creationId xmlns:a16="http://schemas.microsoft.com/office/drawing/2014/main" id="{EF92398B-9321-521C-E523-06A7EEAD6540}"/>
              </a:ext>
            </a:extLst>
          </p:cNvPr>
          <p:cNvSpPr txBox="1"/>
          <p:nvPr/>
        </p:nvSpPr>
        <p:spPr>
          <a:xfrm>
            <a:off x="447613" y="1452988"/>
            <a:ext cx="11171268" cy="1384995"/>
          </a:xfrm>
          <a:prstGeom prst="rect">
            <a:avLst/>
          </a:prstGeom>
          <a:noFill/>
        </p:spPr>
        <p:txBody>
          <a:bodyPr wrap="square">
            <a:spAutoFit/>
          </a:bodyPr>
          <a:lstStyle/>
          <a:p>
            <a:pPr algn="just"/>
            <a:r>
              <a:rPr lang="en-US" sz="2800" i="1" dirty="0">
                <a:solidFill>
                  <a:schemeClr val="bg1"/>
                </a:solidFill>
              </a:rPr>
              <a:t>Hybrid topology accompanies star, ring, mash and bus topology. This is used when for some particular needs one topology does not meet all of the requirement.</a:t>
            </a:r>
          </a:p>
        </p:txBody>
      </p:sp>
      <p:pic>
        <p:nvPicPr>
          <p:cNvPr id="6" name="Picture 5">
            <a:extLst>
              <a:ext uri="{FF2B5EF4-FFF2-40B4-BE49-F238E27FC236}">
                <a16:creationId xmlns:a16="http://schemas.microsoft.com/office/drawing/2014/main" id="{E07DB90F-05F2-99DA-CD24-3A5F24F8DA42}"/>
              </a:ext>
            </a:extLst>
          </p:cNvPr>
          <p:cNvPicPr>
            <a:picLocks noChangeAspect="1"/>
          </p:cNvPicPr>
          <p:nvPr/>
        </p:nvPicPr>
        <p:blipFill>
          <a:blip r:embed="rId2"/>
          <a:stretch>
            <a:fillRect/>
          </a:stretch>
        </p:blipFill>
        <p:spPr>
          <a:xfrm>
            <a:off x="3967738" y="2675717"/>
            <a:ext cx="4382030" cy="2742064"/>
          </a:xfrm>
          <a:prstGeom prst="rect">
            <a:avLst/>
          </a:prstGeom>
        </p:spPr>
      </p:pic>
      <p:sp>
        <p:nvSpPr>
          <p:cNvPr id="8" name="TextBox 7">
            <a:extLst>
              <a:ext uri="{FF2B5EF4-FFF2-40B4-BE49-F238E27FC236}">
                <a16:creationId xmlns:a16="http://schemas.microsoft.com/office/drawing/2014/main" id="{33B5B91B-8FF7-E8F4-299F-C99B15C5774F}"/>
              </a:ext>
            </a:extLst>
          </p:cNvPr>
          <p:cNvSpPr txBox="1"/>
          <p:nvPr/>
        </p:nvSpPr>
        <p:spPr>
          <a:xfrm>
            <a:off x="2634645" y="5677671"/>
            <a:ext cx="7048216" cy="523220"/>
          </a:xfrm>
          <a:prstGeom prst="rect">
            <a:avLst/>
          </a:prstGeom>
          <a:noFill/>
        </p:spPr>
        <p:txBody>
          <a:bodyPr wrap="square">
            <a:spAutoFit/>
          </a:bodyPr>
          <a:lstStyle/>
          <a:p>
            <a:pPr algn="ctr" fontAlgn="base"/>
            <a:r>
              <a:rPr lang="en-US" sz="2800" i="1" dirty="0">
                <a:solidFill>
                  <a:schemeClr val="bg1"/>
                </a:solidFill>
              </a:rPr>
              <a:t>Fig6: Hybrid Topology</a:t>
            </a:r>
          </a:p>
        </p:txBody>
      </p:sp>
    </p:spTree>
    <p:extLst>
      <p:ext uri="{BB962C8B-B14F-4D97-AF65-F5344CB8AC3E}">
        <p14:creationId xmlns:p14="http://schemas.microsoft.com/office/powerpoint/2010/main" val="246614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25">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2105560"/>
            <a:ext cx="12191998" cy="1323440"/>
          </a:xfrm>
        </p:spPr>
        <p:txBody>
          <a:bodyPr/>
          <a:lstStyle/>
          <a:p>
            <a:r>
              <a:rPr lang="en-US" dirty="0"/>
              <a:t>THANK YOU</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3429000"/>
            <a:ext cx="12191997" cy="781119"/>
          </a:xfrm>
        </p:spPr>
        <p:txBody>
          <a:bodyPr/>
          <a:lstStyle/>
          <a:p>
            <a:r>
              <a:rPr lang="en-US" dirty="0"/>
              <a:t>CCE</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532550"/>
            <a:ext cx="12192000" cy="1323440"/>
          </a:xfrm>
        </p:spPr>
        <p:txBody>
          <a:bodyPr/>
          <a:lstStyle/>
          <a:p>
            <a:r>
              <a:rPr lang="en-US" dirty="0"/>
              <a:t>International Islamic university Chittagong</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1987">
              <a:schemeClr val="accent1">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851261" y="2827378"/>
            <a:ext cx="4114801" cy="2770526"/>
          </a:xfrm>
        </p:spPr>
        <p:txBody>
          <a:bodyPr/>
          <a:lstStyle/>
          <a:p>
            <a:pPr marL="0" indent="0" algn="just">
              <a:lnSpc>
                <a:spcPct val="100000"/>
              </a:lnSpc>
              <a:spcBef>
                <a:spcPts val="1024"/>
              </a:spcBef>
              <a:spcAft>
                <a:spcPts val="800"/>
              </a:spcAft>
              <a:buNone/>
            </a:pPr>
            <a:r>
              <a:rPr lang="en-US" sz="2000" b="1" i="1" u="sng" dirty="0">
                <a:solidFill>
                  <a:srgbClr val="262626"/>
                </a:solidFill>
                <a:cs typeface="Times New Roman" panose="02020603050405020304" pitchFamily="18" charset="0"/>
              </a:rPr>
              <a:t>Submitted By:</a:t>
            </a:r>
            <a:endParaRPr lang="en-US" sz="2000" i="1" dirty="0"/>
          </a:p>
          <a:p>
            <a:pPr marL="0" indent="0" algn="just">
              <a:lnSpc>
                <a:spcPct val="100000"/>
              </a:lnSpc>
              <a:spcBef>
                <a:spcPts val="768"/>
              </a:spcBef>
              <a:spcAft>
                <a:spcPts val="800"/>
              </a:spcAft>
              <a:buNone/>
            </a:pPr>
            <a:r>
              <a:rPr lang="en-US" sz="2000" i="1" dirty="0">
                <a:solidFill>
                  <a:srgbClr val="262626"/>
                </a:solidFill>
                <a:cs typeface="Times New Roman" panose="02020603050405020304" pitchFamily="18" charset="0"/>
              </a:rPr>
              <a:t>Zia Ul Hassan Chowdhury</a:t>
            </a:r>
            <a:endParaRPr lang="en-US" sz="2000" i="1" dirty="0"/>
          </a:p>
          <a:p>
            <a:pPr algn="just">
              <a:lnSpc>
                <a:spcPct val="100000"/>
              </a:lnSpc>
            </a:pPr>
            <a:endParaRPr lang="en-US" sz="2000" i="1" dirty="0"/>
          </a:p>
          <a:p>
            <a:pPr algn="just">
              <a:lnSpc>
                <a:spcPct val="100000"/>
              </a:lnSpc>
            </a:pPr>
            <a:endParaRPr lang="en-US" sz="2000" i="1" dirty="0"/>
          </a:p>
        </p:txBody>
      </p:sp>
      <p:sp>
        <p:nvSpPr>
          <p:cNvPr id="4" name="Slide Number Placeholder 3">
            <a:extLst>
              <a:ext uri="{FF2B5EF4-FFF2-40B4-BE49-F238E27FC236}">
                <a16:creationId xmlns:a16="http://schemas.microsoft.com/office/drawing/2014/main" id="{6EF183EF-448A-3385-2B4B-1B4BF2B621A4}"/>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442648" y="2676490"/>
            <a:ext cx="7283647" cy="1449639"/>
          </a:xfrm>
        </p:spPr>
        <p:txBody>
          <a:bodyPr>
            <a:noAutofit/>
          </a:bodyPr>
          <a:lstStyle/>
          <a:p>
            <a:r>
              <a:rPr lang="en-US" sz="5400" b="1" i="1" spc="300" dirty="0">
                <a:effectLst>
                  <a:outerShdw blurRad="38100" dist="38100" dir="2700000" algn="tl">
                    <a:srgbClr val="000000">
                      <a:alpha val="43137"/>
                    </a:srgbClr>
                  </a:outerShdw>
                </a:effectLst>
              </a:rPr>
              <a:t>Understanding Network Topology</a:t>
            </a:r>
            <a:endParaRPr lang="ru-RU" sz="5400" b="1" i="1" spc="3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a:blip r:embed="rId4"/>
          <a:srcRect l="11223" r="11223"/>
          <a:stretch/>
        </p:blipFill>
        <p:spPr>
          <a:xfrm>
            <a:off x="8881094" y="4128479"/>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a:blip r:embed="rId5"/>
          <a:srcRect l="5026" r="5026"/>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3" name="Slide Number Placeholder 2">
            <a:extLst>
              <a:ext uri="{FF2B5EF4-FFF2-40B4-BE49-F238E27FC236}">
                <a16:creationId xmlns:a16="http://schemas.microsoft.com/office/drawing/2014/main" id="{FDAAF307-5592-3668-57B7-DB442A99518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9138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B44660-CB5F-29B8-D92D-D502B8445BDC}"/>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8" name="Text Placeholder 29">
            <a:extLst>
              <a:ext uri="{FF2B5EF4-FFF2-40B4-BE49-F238E27FC236}">
                <a16:creationId xmlns:a16="http://schemas.microsoft.com/office/drawing/2014/main" id="{7167BC7A-CC00-B9B6-7CF6-5E76D560B790}"/>
              </a:ext>
            </a:extLst>
          </p:cNvPr>
          <p:cNvSpPr txBox="1">
            <a:spLocks/>
          </p:cNvSpPr>
          <p:nvPr/>
        </p:nvSpPr>
        <p:spPr>
          <a:xfrm>
            <a:off x="484095" y="3339353"/>
            <a:ext cx="3935886" cy="1312531"/>
          </a:xfrm>
          <a:prstGeom prst="rect">
            <a:avLst/>
          </a:prstGeom>
        </p:spPr>
        <p:txBody>
          <a:bodyPr vert="horz" lIns="91440" tIns="45720" rIns="91440" bIns="45720" rtlCol="0" anchor="ctr">
            <a:noAutofit/>
          </a:bodyPr>
          <a:lstStyle>
            <a:lvl1pPr marL="285750" indent="-285750" algn="ctr"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36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 Topologies</a:t>
            </a:r>
          </a:p>
        </p:txBody>
      </p:sp>
      <p:sp>
        <p:nvSpPr>
          <p:cNvPr id="13" name="Text Placeholder 12">
            <a:extLst>
              <a:ext uri="{FF2B5EF4-FFF2-40B4-BE49-F238E27FC236}">
                <a16:creationId xmlns:a16="http://schemas.microsoft.com/office/drawing/2014/main" id="{29152DCB-8E10-CA2C-133B-8FD7368D56B3}"/>
              </a:ext>
            </a:extLst>
          </p:cNvPr>
          <p:cNvSpPr>
            <a:spLocks noGrp="1"/>
          </p:cNvSpPr>
          <p:nvPr>
            <p:ph type="body" sz="quarter" idx="29"/>
          </p:nvPr>
        </p:nvSpPr>
        <p:spPr>
          <a:xfrm>
            <a:off x="1568132" y="1592789"/>
            <a:ext cx="8845828" cy="929026"/>
          </a:xfrm>
        </p:spPr>
        <p:txBody>
          <a:bodyPr/>
          <a:lstStyle/>
          <a:p>
            <a:pPr>
              <a:spcBef>
                <a:spcPct val="0"/>
              </a:spcBef>
            </a:pPr>
            <a:r>
              <a:rPr lang="en-US" sz="4800" i="1" cap="all" dirty="0">
                <a:ln w="3175" cmpd="sng">
                  <a:noFill/>
                </a:ln>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CONTENTS </a:t>
            </a:r>
          </a:p>
        </p:txBody>
      </p:sp>
      <p:sp>
        <p:nvSpPr>
          <p:cNvPr id="19" name="Text Placeholder 29">
            <a:extLst>
              <a:ext uri="{FF2B5EF4-FFF2-40B4-BE49-F238E27FC236}">
                <a16:creationId xmlns:a16="http://schemas.microsoft.com/office/drawing/2014/main" id="{3F4C28D4-A8BF-607F-EDD7-2F4CCA0DB9B7}"/>
              </a:ext>
            </a:extLst>
          </p:cNvPr>
          <p:cNvSpPr txBox="1">
            <a:spLocks/>
          </p:cNvSpPr>
          <p:nvPr/>
        </p:nvSpPr>
        <p:spPr>
          <a:xfrm>
            <a:off x="7772022" y="3429029"/>
            <a:ext cx="3935884" cy="1312531"/>
          </a:xfrm>
          <a:prstGeom prst="rect">
            <a:avLst/>
          </a:prstGeom>
        </p:spPr>
        <p:txBody>
          <a:bodyPr vert="horz" lIns="91440" tIns="45720" rIns="91440" bIns="45720" rtlCol="0" anchor="ctr">
            <a:noAutofit/>
          </a:bodyPr>
          <a:lstStyle>
            <a:lvl1pPr marL="285750" indent="-285750" algn="ctr"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36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 of Network Topologies</a:t>
            </a:r>
          </a:p>
        </p:txBody>
      </p:sp>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extLst>
              <p:ext uri="{D42A27DB-BD31-4B8C-83A1-F6EECF244321}">
                <p14:modId xmlns:p14="http://schemas.microsoft.com/office/powerpoint/2010/main" val="3206658821"/>
              </p:ext>
            </p:extLst>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616168"/>
            <a:ext cx="10515600" cy="1325563"/>
          </a:xfrm>
        </p:spPr>
        <p:txBody>
          <a:bodyPr/>
          <a:lstStyle/>
          <a:p>
            <a:r>
              <a:rPr lang="en-US" i="1" dirty="0">
                <a:effectLst>
                  <a:outerShdw blurRad="38100" dist="38100" dir="2700000" algn="tl">
                    <a:srgbClr val="000000">
                      <a:alpha val="43137"/>
                    </a:srgbClr>
                  </a:outerShdw>
                </a:effectLst>
              </a:rPr>
              <a:t>What is Network Topology?</a:t>
            </a:r>
          </a:p>
        </p:txBody>
      </p:sp>
      <p:sp>
        <p:nvSpPr>
          <p:cNvPr id="11" name="TextBox 10">
            <a:extLst>
              <a:ext uri="{FF2B5EF4-FFF2-40B4-BE49-F238E27FC236}">
                <a16:creationId xmlns:a16="http://schemas.microsoft.com/office/drawing/2014/main" id="{21770872-2CEE-3442-69FA-62E2372E2801}"/>
              </a:ext>
            </a:extLst>
          </p:cNvPr>
          <p:cNvSpPr txBox="1"/>
          <p:nvPr/>
        </p:nvSpPr>
        <p:spPr>
          <a:xfrm>
            <a:off x="1154137" y="2589478"/>
            <a:ext cx="10188550" cy="1384995"/>
          </a:xfrm>
          <a:prstGeom prst="rect">
            <a:avLst/>
          </a:prstGeom>
          <a:noFill/>
          <a:ln>
            <a:noFill/>
          </a:ln>
        </p:spPr>
        <p:txBody>
          <a:bodyPr wrap="square">
            <a:spAutoFit/>
          </a:bodyPr>
          <a:lstStyle/>
          <a:p>
            <a:pPr algn="just"/>
            <a:r>
              <a:rPr lang="en-US" sz="2800" i="1" dirty="0">
                <a:solidFill>
                  <a:schemeClr val="bg1"/>
                </a:solidFill>
              </a:rPr>
              <a:t>Network topology describes the arrangement of nodes, devices, and connections in a computer network, defining how data flows and how devices communicate.</a:t>
            </a:r>
          </a:p>
        </p:txBody>
      </p:sp>
      <p:sp>
        <p:nvSpPr>
          <p:cNvPr id="2" name="Slide Number Placeholder 1">
            <a:extLst>
              <a:ext uri="{FF2B5EF4-FFF2-40B4-BE49-F238E27FC236}">
                <a16:creationId xmlns:a16="http://schemas.microsoft.com/office/drawing/2014/main" id="{5036C569-1502-1BD8-60FD-407601BA6DC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2506343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6CB2E41-6597-4146-DE82-721ABA65E50E}"/>
              </a:ext>
            </a:extLst>
          </p:cNvPr>
          <p:cNvSpPr txBox="1"/>
          <p:nvPr/>
        </p:nvSpPr>
        <p:spPr>
          <a:xfrm>
            <a:off x="560961" y="813766"/>
            <a:ext cx="11070077" cy="769441"/>
          </a:xfrm>
          <a:prstGeom prst="rect">
            <a:avLst/>
          </a:prstGeom>
          <a:noFill/>
        </p:spPr>
        <p:txBody>
          <a:bodyPr wrap="square">
            <a:spAutoFit/>
          </a:bodyPr>
          <a:lstStyle/>
          <a:p>
            <a:pPr algn="ctr">
              <a:spcBef>
                <a:spcPct val="0"/>
              </a:spcBef>
            </a:pPr>
            <a:r>
              <a:rPr lang="en-US" sz="4400" i="1" cap="all" dirty="0">
                <a:ln w="3175" cmpd="sng">
                  <a:noFill/>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Types of Network Topology</a:t>
            </a:r>
          </a:p>
        </p:txBody>
      </p:sp>
      <p:sp>
        <p:nvSpPr>
          <p:cNvPr id="2" name="Slide Number Placeholder 1">
            <a:extLst>
              <a:ext uri="{FF2B5EF4-FFF2-40B4-BE49-F238E27FC236}">
                <a16:creationId xmlns:a16="http://schemas.microsoft.com/office/drawing/2014/main" id="{7F541754-AA6A-ABDF-D5D4-BDE07B9EA928}"/>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3" name="TextBox 2">
            <a:extLst>
              <a:ext uri="{FF2B5EF4-FFF2-40B4-BE49-F238E27FC236}">
                <a16:creationId xmlns:a16="http://schemas.microsoft.com/office/drawing/2014/main" id="{539CF667-A2B2-604D-4237-55CA3F118891}"/>
              </a:ext>
            </a:extLst>
          </p:cNvPr>
          <p:cNvSpPr txBox="1"/>
          <p:nvPr/>
        </p:nvSpPr>
        <p:spPr>
          <a:xfrm>
            <a:off x="4258234" y="1583648"/>
            <a:ext cx="3675530" cy="4435830"/>
          </a:xfrm>
          <a:prstGeom prst="rect">
            <a:avLst/>
          </a:prstGeom>
          <a:noFill/>
        </p:spPr>
        <p:txBody>
          <a:bodyPr wrap="square">
            <a:spAutoFit/>
          </a:bodyPr>
          <a:lstStyle/>
          <a:p>
            <a:pPr marL="342900" indent="-342900">
              <a:lnSpc>
                <a:spcPct val="150000"/>
              </a:lnSpc>
              <a:spcBef>
                <a:spcPct val="0"/>
              </a:spcBef>
              <a:buFont typeface="+mj-lt"/>
              <a:buAutoNum type="arabicPeriod"/>
            </a:pPr>
            <a:r>
              <a:rPr lang="en-US" sz="3200" i="1" dirty="0">
                <a:solidFill>
                  <a:schemeClr val="bg1"/>
                </a:solidFill>
                <a:latin typeface="Times New Roman" panose="02020603050405020304" pitchFamily="18" charset="0"/>
                <a:cs typeface="Times New Roman" panose="02020603050405020304" pitchFamily="18" charset="0"/>
              </a:rPr>
              <a:t>Bus Topology</a:t>
            </a:r>
          </a:p>
          <a:p>
            <a:pPr marL="342900" indent="-342900">
              <a:lnSpc>
                <a:spcPct val="150000"/>
              </a:lnSpc>
              <a:spcBef>
                <a:spcPct val="0"/>
              </a:spcBef>
              <a:buFont typeface="+mj-lt"/>
              <a:buAutoNum type="arabicPeriod"/>
            </a:pPr>
            <a:r>
              <a:rPr lang="en-US" sz="3200" i="1" dirty="0">
                <a:solidFill>
                  <a:schemeClr val="bg1"/>
                </a:solidFill>
                <a:latin typeface="Times New Roman" panose="02020603050405020304" pitchFamily="18" charset="0"/>
                <a:cs typeface="Times New Roman" panose="02020603050405020304" pitchFamily="18" charset="0"/>
              </a:rPr>
              <a:t>Star Topology</a:t>
            </a:r>
          </a:p>
          <a:p>
            <a:pPr marL="342900" indent="-342900">
              <a:lnSpc>
                <a:spcPct val="150000"/>
              </a:lnSpc>
              <a:spcBef>
                <a:spcPct val="0"/>
              </a:spcBef>
              <a:buFont typeface="+mj-lt"/>
              <a:buAutoNum type="arabicPeriod"/>
            </a:pPr>
            <a:r>
              <a:rPr lang="en-US" sz="3200" i="1" dirty="0">
                <a:solidFill>
                  <a:schemeClr val="bg1"/>
                </a:solidFill>
                <a:latin typeface="Times New Roman" panose="02020603050405020304" pitchFamily="18" charset="0"/>
                <a:cs typeface="Times New Roman" panose="02020603050405020304" pitchFamily="18" charset="0"/>
              </a:rPr>
              <a:t>Ring Topology</a:t>
            </a:r>
          </a:p>
          <a:p>
            <a:pPr marL="342900" indent="-342900">
              <a:lnSpc>
                <a:spcPct val="150000"/>
              </a:lnSpc>
              <a:spcBef>
                <a:spcPct val="0"/>
              </a:spcBef>
              <a:buFont typeface="+mj-lt"/>
              <a:buAutoNum type="arabicPeriod"/>
            </a:pPr>
            <a:r>
              <a:rPr lang="en-US" sz="3200" i="1" dirty="0">
                <a:solidFill>
                  <a:schemeClr val="bg1"/>
                </a:solidFill>
                <a:latin typeface="Times New Roman" panose="02020603050405020304" pitchFamily="18" charset="0"/>
                <a:cs typeface="Times New Roman" panose="02020603050405020304" pitchFamily="18" charset="0"/>
              </a:rPr>
              <a:t>Tree Topology</a:t>
            </a:r>
          </a:p>
          <a:p>
            <a:pPr marL="342900" indent="-342900">
              <a:lnSpc>
                <a:spcPct val="150000"/>
              </a:lnSpc>
              <a:spcBef>
                <a:spcPct val="0"/>
              </a:spcBef>
              <a:buFont typeface="+mj-lt"/>
              <a:buAutoNum type="arabicPeriod"/>
            </a:pPr>
            <a:r>
              <a:rPr lang="en-US" sz="3200" i="1" dirty="0">
                <a:solidFill>
                  <a:schemeClr val="bg1"/>
                </a:solidFill>
                <a:latin typeface="Times New Roman" panose="02020603050405020304" pitchFamily="18" charset="0"/>
                <a:cs typeface="Times New Roman" panose="02020603050405020304" pitchFamily="18" charset="0"/>
              </a:rPr>
              <a:t>Mesh Topology</a:t>
            </a:r>
          </a:p>
          <a:p>
            <a:pPr marL="342900" indent="-342900">
              <a:lnSpc>
                <a:spcPct val="150000"/>
              </a:lnSpc>
              <a:spcBef>
                <a:spcPct val="0"/>
              </a:spcBef>
              <a:buFont typeface="+mj-lt"/>
              <a:buAutoNum type="arabicPeriod"/>
            </a:pPr>
            <a:r>
              <a:rPr lang="en-US" sz="3200" i="1" dirty="0">
                <a:solidFill>
                  <a:schemeClr val="bg1"/>
                </a:solidFill>
                <a:latin typeface="Times New Roman" panose="02020603050405020304" pitchFamily="18" charset="0"/>
                <a:cs typeface="Times New Roman" panose="02020603050405020304" pitchFamily="18" charset="0"/>
              </a:rPr>
              <a:t>Hybrid Topology </a:t>
            </a:r>
          </a:p>
        </p:txBody>
      </p:sp>
    </p:spTree>
    <p:extLst>
      <p:ext uri="{BB962C8B-B14F-4D97-AF65-F5344CB8AC3E}">
        <p14:creationId xmlns:p14="http://schemas.microsoft.com/office/powerpoint/2010/main" val="3999271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604843" y="1615807"/>
            <a:ext cx="11369204" cy="1384995"/>
          </a:xfrm>
          <a:prstGeom prst="rect">
            <a:avLst/>
          </a:prstGeom>
          <a:noFill/>
        </p:spPr>
        <p:txBody>
          <a:bodyPr wrap="square">
            <a:spAutoFit/>
          </a:bodyPr>
          <a:lstStyle/>
          <a:p>
            <a:pPr algn="just" fontAlgn="base"/>
            <a:r>
              <a:rPr lang="en-US" sz="2800" i="1" dirty="0">
                <a:solidFill>
                  <a:schemeClr val="bg1"/>
                </a:solidFill>
              </a:rPr>
              <a:t>In this topology there is a central connection line where all the nodes or computer and other devices are connected. This central line is known as the Bus</a:t>
            </a:r>
            <a:r>
              <a:rPr lang="en-US" sz="2800" dirty="0">
                <a:solidFill>
                  <a:schemeClr val="bg1"/>
                </a:solidFill>
                <a:latin typeface="Times New Roman" panose="02020603050405020304" pitchFamily="18" charset="0"/>
                <a:cs typeface="Times New Roman" panose="02020603050405020304" pitchFamily="18" charset="0"/>
              </a:rPr>
              <a:t>.</a:t>
            </a:r>
          </a:p>
        </p:txBody>
      </p:sp>
      <p:sp>
        <p:nvSpPr>
          <p:cNvPr id="12" name="Slide Number Placeholder 11">
            <a:extLst>
              <a:ext uri="{FF2B5EF4-FFF2-40B4-BE49-F238E27FC236}">
                <a16:creationId xmlns:a16="http://schemas.microsoft.com/office/drawing/2014/main" id="{340AFDA2-1123-07C9-86A3-DC725388AAC7}"/>
              </a:ext>
            </a:extLst>
          </p:cNvPr>
          <p:cNvSpPr>
            <a:spLocks noGrp="1"/>
          </p:cNvSpPr>
          <p:nvPr>
            <p:ph type="sldNum" sz="quarter" idx="12"/>
          </p:nvPr>
        </p:nvSpPr>
        <p:spPr>
          <a:xfrm>
            <a:off x="11218319" y="6485612"/>
            <a:ext cx="755728" cy="211421"/>
          </a:xfrm>
        </p:spPr>
        <p:txBody>
          <a:bodyPr/>
          <a:lstStyle/>
          <a:p>
            <a:fld id="{FE024F78-56A6-7740-B68D-8D4D026EDF3F}" type="slidenum">
              <a:rPr lang="en-US" smtClean="0"/>
              <a:pPr/>
              <a:t>7</a:t>
            </a:fld>
            <a:endParaRPr lang="en-US" dirty="0"/>
          </a:p>
        </p:txBody>
      </p:sp>
      <p:sp>
        <p:nvSpPr>
          <p:cNvPr id="2" name="TextBox 1">
            <a:extLst>
              <a:ext uri="{FF2B5EF4-FFF2-40B4-BE49-F238E27FC236}">
                <a16:creationId xmlns:a16="http://schemas.microsoft.com/office/drawing/2014/main" id="{866757E1-2006-A72B-7F6D-4B61641ACE7A}"/>
              </a:ext>
            </a:extLst>
          </p:cNvPr>
          <p:cNvSpPr txBox="1"/>
          <p:nvPr/>
        </p:nvSpPr>
        <p:spPr>
          <a:xfrm>
            <a:off x="127747" y="620779"/>
            <a:ext cx="11936506" cy="769441"/>
          </a:xfrm>
          <a:prstGeom prst="rect">
            <a:avLst/>
          </a:prstGeom>
          <a:noFill/>
        </p:spPr>
        <p:txBody>
          <a:bodyPr wrap="square">
            <a:spAutoFit/>
          </a:bodyPr>
          <a:lstStyle/>
          <a:p>
            <a:pPr algn="ctr" fontAlgn="base"/>
            <a:r>
              <a:rPr lang="en-US" sz="4400" b="1" i="1" dirty="0">
                <a:latin typeface="Times New Roman" panose="02020603050405020304" pitchFamily="18" charset="0"/>
                <a:cs typeface="Times New Roman" panose="02020603050405020304" pitchFamily="18" charset="0"/>
              </a:rPr>
              <a:t>Bus Topology</a:t>
            </a:r>
          </a:p>
        </p:txBody>
      </p:sp>
      <p:pic>
        <p:nvPicPr>
          <p:cNvPr id="5" name="Picture 4">
            <a:extLst>
              <a:ext uri="{FF2B5EF4-FFF2-40B4-BE49-F238E27FC236}">
                <a16:creationId xmlns:a16="http://schemas.microsoft.com/office/drawing/2014/main" id="{06C71EE1-815F-FD1A-EE0F-4736BA89D88B}"/>
              </a:ext>
            </a:extLst>
          </p:cNvPr>
          <p:cNvPicPr>
            <a:picLocks noChangeAspect="1"/>
          </p:cNvPicPr>
          <p:nvPr/>
        </p:nvPicPr>
        <p:blipFill>
          <a:blip r:embed="rId3"/>
          <a:stretch>
            <a:fillRect/>
          </a:stretch>
        </p:blipFill>
        <p:spPr>
          <a:xfrm>
            <a:off x="3329449" y="2894560"/>
            <a:ext cx="5775150" cy="2662518"/>
          </a:xfrm>
          <a:prstGeom prst="rect">
            <a:avLst/>
          </a:prstGeom>
        </p:spPr>
      </p:pic>
      <p:sp>
        <p:nvSpPr>
          <p:cNvPr id="6" name="TextBox 5">
            <a:extLst>
              <a:ext uri="{FF2B5EF4-FFF2-40B4-BE49-F238E27FC236}">
                <a16:creationId xmlns:a16="http://schemas.microsoft.com/office/drawing/2014/main" id="{A4E4B905-0483-DC27-12C7-7D3B4377B52E}"/>
              </a:ext>
            </a:extLst>
          </p:cNvPr>
          <p:cNvSpPr txBox="1"/>
          <p:nvPr/>
        </p:nvSpPr>
        <p:spPr>
          <a:xfrm>
            <a:off x="2692916" y="5729201"/>
            <a:ext cx="7048216" cy="523220"/>
          </a:xfrm>
          <a:prstGeom prst="rect">
            <a:avLst/>
          </a:prstGeom>
          <a:noFill/>
        </p:spPr>
        <p:txBody>
          <a:bodyPr wrap="square">
            <a:spAutoFit/>
          </a:bodyPr>
          <a:lstStyle/>
          <a:p>
            <a:pPr algn="ctr" fontAlgn="base"/>
            <a:r>
              <a:rPr lang="en-US" sz="2800" i="1" dirty="0">
                <a:solidFill>
                  <a:schemeClr val="bg1"/>
                </a:solidFill>
              </a:rPr>
              <a:t>Fig1: Bus Topology</a:t>
            </a:r>
          </a:p>
        </p:txBody>
      </p:sp>
    </p:spTree>
    <p:extLst>
      <p:ext uri="{BB962C8B-B14F-4D97-AF65-F5344CB8AC3E}">
        <p14:creationId xmlns:p14="http://schemas.microsoft.com/office/powerpoint/2010/main" val="29615359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693094" y="390549"/>
            <a:ext cx="11213561" cy="369332"/>
          </a:xfrm>
          <a:prstGeom prst="rect">
            <a:avLst/>
          </a:prstGeom>
          <a:noFill/>
        </p:spPr>
        <p:txBody>
          <a:bodyPr wrap="square">
            <a:spAutoFit/>
          </a:bodyPr>
          <a:lstStyle/>
          <a:p>
            <a:endParaRPr lang="en-US" dirty="0"/>
          </a:p>
        </p:txBody>
      </p:sp>
      <p:sp>
        <p:nvSpPr>
          <p:cNvPr id="2" name="Slide Number Placeholder 1">
            <a:extLst>
              <a:ext uri="{FF2B5EF4-FFF2-40B4-BE49-F238E27FC236}">
                <a16:creationId xmlns:a16="http://schemas.microsoft.com/office/drawing/2014/main" id="{C020A286-FDD1-1F80-6873-4DD97EF9DB6D}"/>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4" name="TextBox 3">
            <a:extLst>
              <a:ext uri="{FF2B5EF4-FFF2-40B4-BE49-F238E27FC236}">
                <a16:creationId xmlns:a16="http://schemas.microsoft.com/office/drawing/2014/main" id="{43AB353E-E9A3-C976-89FA-854AD7E0BD32}"/>
              </a:ext>
            </a:extLst>
          </p:cNvPr>
          <p:cNvSpPr txBox="1"/>
          <p:nvPr/>
        </p:nvSpPr>
        <p:spPr>
          <a:xfrm>
            <a:off x="435326" y="597123"/>
            <a:ext cx="11213561" cy="769441"/>
          </a:xfrm>
          <a:prstGeom prst="rect">
            <a:avLst/>
          </a:prstGeom>
          <a:noFill/>
        </p:spPr>
        <p:txBody>
          <a:bodyPr wrap="square">
            <a:spAutoFit/>
          </a:bodyPr>
          <a:lstStyle/>
          <a:p>
            <a:pPr algn="ctr" fontAlgn="base"/>
            <a:r>
              <a:rPr lang="en-US" sz="4400" b="1" i="1" dirty="0">
                <a:latin typeface="Times New Roman" panose="02020603050405020304" pitchFamily="18" charset="0"/>
                <a:cs typeface="Times New Roman" panose="02020603050405020304" pitchFamily="18" charset="0"/>
              </a:rPr>
              <a:t>Star Topology</a:t>
            </a:r>
          </a:p>
        </p:txBody>
      </p:sp>
      <p:sp>
        <p:nvSpPr>
          <p:cNvPr id="3" name="TextBox 2">
            <a:extLst>
              <a:ext uri="{FF2B5EF4-FFF2-40B4-BE49-F238E27FC236}">
                <a16:creationId xmlns:a16="http://schemas.microsoft.com/office/drawing/2014/main" id="{16ADCCF4-2DBF-CF2C-4859-B3450D3ED2BF}"/>
              </a:ext>
            </a:extLst>
          </p:cNvPr>
          <p:cNvSpPr txBox="1"/>
          <p:nvPr/>
        </p:nvSpPr>
        <p:spPr>
          <a:xfrm>
            <a:off x="554068" y="1580767"/>
            <a:ext cx="11213561" cy="1384995"/>
          </a:xfrm>
          <a:prstGeom prst="rect">
            <a:avLst/>
          </a:prstGeom>
          <a:noFill/>
        </p:spPr>
        <p:txBody>
          <a:bodyPr wrap="square">
            <a:spAutoFit/>
          </a:bodyPr>
          <a:lstStyle/>
          <a:p>
            <a:pPr algn="just" fontAlgn="base"/>
            <a:r>
              <a:rPr lang="en-US" sz="2800" i="1" dirty="0">
                <a:solidFill>
                  <a:schemeClr val="bg1"/>
                </a:solidFill>
              </a:rPr>
              <a:t>In Star Topology, all the devices are connected to a single hub through a cable. This hub is the central node and all other nodes are connected to the central node.</a:t>
            </a:r>
          </a:p>
        </p:txBody>
      </p:sp>
      <p:pic>
        <p:nvPicPr>
          <p:cNvPr id="6" name="Picture 5">
            <a:extLst>
              <a:ext uri="{FF2B5EF4-FFF2-40B4-BE49-F238E27FC236}">
                <a16:creationId xmlns:a16="http://schemas.microsoft.com/office/drawing/2014/main" id="{95FC2C90-E126-F7A8-2150-42C04A21DA81}"/>
              </a:ext>
            </a:extLst>
          </p:cNvPr>
          <p:cNvPicPr>
            <a:picLocks noChangeAspect="1"/>
          </p:cNvPicPr>
          <p:nvPr/>
        </p:nvPicPr>
        <p:blipFill>
          <a:blip r:embed="rId2"/>
          <a:stretch>
            <a:fillRect/>
          </a:stretch>
        </p:blipFill>
        <p:spPr>
          <a:xfrm>
            <a:off x="3878573" y="2858882"/>
            <a:ext cx="4564549" cy="2696281"/>
          </a:xfrm>
          <a:prstGeom prst="rect">
            <a:avLst/>
          </a:prstGeom>
        </p:spPr>
      </p:pic>
      <p:sp>
        <p:nvSpPr>
          <p:cNvPr id="5" name="TextBox 4">
            <a:extLst>
              <a:ext uri="{FF2B5EF4-FFF2-40B4-BE49-F238E27FC236}">
                <a16:creationId xmlns:a16="http://schemas.microsoft.com/office/drawing/2014/main" id="{60C2C4E8-2D59-9268-82E7-D90A9CFAEA36}"/>
              </a:ext>
            </a:extLst>
          </p:cNvPr>
          <p:cNvSpPr txBox="1"/>
          <p:nvPr/>
        </p:nvSpPr>
        <p:spPr>
          <a:xfrm>
            <a:off x="2041996" y="5915431"/>
            <a:ext cx="7048216" cy="500567"/>
          </a:xfrm>
          <a:prstGeom prst="rect">
            <a:avLst/>
          </a:prstGeom>
          <a:noFill/>
        </p:spPr>
        <p:txBody>
          <a:bodyPr wrap="square">
            <a:spAutoFit/>
          </a:bodyPr>
          <a:lstStyle/>
          <a:p>
            <a:pPr algn="l" fontAlgn="base"/>
            <a:endParaRPr lang="en-US" dirty="0"/>
          </a:p>
        </p:txBody>
      </p:sp>
      <p:sp>
        <p:nvSpPr>
          <p:cNvPr id="7" name="TextBox 6">
            <a:extLst>
              <a:ext uri="{FF2B5EF4-FFF2-40B4-BE49-F238E27FC236}">
                <a16:creationId xmlns:a16="http://schemas.microsoft.com/office/drawing/2014/main" id="{555DC70E-FD72-3552-967C-521C9CAC33C5}"/>
              </a:ext>
            </a:extLst>
          </p:cNvPr>
          <p:cNvSpPr txBox="1"/>
          <p:nvPr/>
        </p:nvSpPr>
        <p:spPr>
          <a:xfrm>
            <a:off x="2194396" y="6067831"/>
            <a:ext cx="7048216" cy="500567"/>
          </a:xfrm>
          <a:prstGeom prst="rect">
            <a:avLst/>
          </a:prstGeom>
          <a:noFill/>
        </p:spPr>
        <p:txBody>
          <a:bodyPr wrap="square">
            <a:spAutoFit/>
          </a:bodyPr>
          <a:lstStyle/>
          <a:p>
            <a:pPr algn="l" fontAlgn="base"/>
            <a:endParaRPr lang="en-US" dirty="0"/>
          </a:p>
        </p:txBody>
      </p:sp>
      <p:sp>
        <p:nvSpPr>
          <p:cNvPr id="8" name="TextBox 7">
            <a:extLst>
              <a:ext uri="{FF2B5EF4-FFF2-40B4-BE49-F238E27FC236}">
                <a16:creationId xmlns:a16="http://schemas.microsoft.com/office/drawing/2014/main" id="{260235B4-54FB-42EE-D510-440642AB2D28}"/>
              </a:ext>
            </a:extLst>
          </p:cNvPr>
          <p:cNvSpPr txBox="1"/>
          <p:nvPr/>
        </p:nvSpPr>
        <p:spPr>
          <a:xfrm>
            <a:off x="2775766" y="5657469"/>
            <a:ext cx="7048216" cy="523220"/>
          </a:xfrm>
          <a:prstGeom prst="rect">
            <a:avLst/>
          </a:prstGeom>
          <a:noFill/>
        </p:spPr>
        <p:txBody>
          <a:bodyPr wrap="square">
            <a:spAutoFit/>
          </a:bodyPr>
          <a:lstStyle/>
          <a:p>
            <a:pPr algn="ctr" fontAlgn="base"/>
            <a:r>
              <a:rPr lang="en-US" sz="2800" i="1" dirty="0">
                <a:solidFill>
                  <a:schemeClr val="bg1"/>
                </a:solidFill>
              </a:rPr>
              <a:t>Fig2: Star Topology</a:t>
            </a:r>
          </a:p>
        </p:txBody>
      </p:sp>
    </p:spTree>
    <p:extLst>
      <p:ext uri="{BB962C8B-B14F-4D97-AF65-F5344CB8AC3E}">
        <p14:creationId xmlns:p14="http://schemas.microsoft.com/office/powerpoint/2010/main" val="139388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693094" y="390549"/>
            <a:ext cx="11213561" cy="369332"/>
          </a:xfrm>
          <a:prstGeom prst="rect">
            <a:avLst/>
          </a:prstGeom>
          <a:noFill/>
        </p:spPr>
        <p:txBody>
          <a:bodyPr wrap="square">
            <a:spAutoFit/>
          </a:bodyPr>
          <a:lstStyle/>
          <a:p>
            <a:endParaRPr lang="en-US" dirty="0"/>
          </a:p>
        </p:txBody>
      </p:sp>
      <p:sp>
        <p:nvSpPr>
          <p:cNvPr id="2" name="Slide Number Placeholder 1">
            <a:extLst>
              <a:ext uri="{FF2B5EF4-FFF2-40B4-BE49-F238E27FC236}">
                <a16:creationId xmlns:a16="http://schemas.microsoft.com/office/drawing/2014/main" id="{C020A286-FDD1-1F80-6873-4DD97EF9DB6D}"/>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4" name="TextBox 3">
            <a:extLst>
              <a:ext uri="{FF2B5EF4-FFF2-40B4-BE49-F238E27FC236}">
                <a16:creationId xmlns:a16="http://schemas.microsoft.com/office/drawing/2014/main" id="{43AB353E-E9A3-C976-89FA-854AD7E0BD32}"/>
              </a:ext>
            </a:extLst>
          </p:cNvPr>
          <p:cNvSpPr txBox="1"/>
          <p:nvPr/>
        </p:nvSpPr>
        <p:spPr>
          <a:xfrm>
            <a:off x="605951" y="528119"/>
            <a:ext cx="10980097" cy="1015663"/>
          </a:xfrm>
          <a:prstGeom prst="rect">
            <a:avLst/>
          </a:prstGeom>
          <a:noFill/>
        </p:spPr>
        <p:txBody>
          <a:bodyPr wrap="square">
            <a:spAutoFit/>
          </a:bodyPr>
          <a:lstStyle/>
          <a:p>
            <a:pPr algn="ctr" fontAlgn="base"/>
            <a:r>
              <a:rPr lang="en-US" sz="4400" b="1" i="1" dirty="0">
                <a:latin typeface="Times New Roman" panose="02020603050405020304" pitchFamily="18" charset="0"/>
                <a:cs typeface="Times New Roman" panose="02020603050405020304" pitchFamily="18" charset="0"/>
              </a:rPr>
              <a:t>Ring Topology</a:t>
            </a:r>
          </a:p>
          <a:p>
            <a:pPr algn="just"/>
            <a:endParaRPr lang="en-US" sz="1600" dirty="0">
              <a:solidFill>
                <a:schemeClr val="bg1"/>
              </a:solidFill>
            </a:endParaRPr>
          </a:p>
        </p:txBody>
      </p:sp>
      <p:sp>
        <p:nvSpPr>
          <p:cNvPr id="3" name="TextBox 2">
            <a:extLst>
              <a:ext uri="{FF2B5EF4-FFF2-40B4-BE49-F238E27FC236}">
                <a16:creationId xmlns:a16="http://schemas.microsoft.com/office/drawing/2014/main" id="{836B3337-C890-73CD-E5D7-61EA78B23013}"/>
              </a:ext>
            </a:extLst>
          </p:cNvPr>
          <p:cNvSpPr txBox="1"/>
          <p:nvPr/>
        </p:nvSpPr>
        <p:spPr>
          <a:xfrm>
            <a:off x="693094" y="1490591"/>
            <a:ext cx="10980097" cy="1815882"/>
          </a:xfrm>
          <a:prstGeom prst="rect">
            <a:avLst/>
          </a:prstGeom>
          <a:noFill/>
        </p:spPr>
        <p:txBody>
          <a:bodyPr wrap="square">
            <a:spAutoFit/>
          </a:bodyPr>
          <a:lstStyle/>
          <a:p>
            <a:pPr algn="just" fontAlgn="base"/>
            <a:r>
              <a:rPr lang="en-US" sz="2800" i="1" dirty="0">
                <a:solidFill>
                  <a:schemeClr val="bg1"/>
                </a:solidFill>
              </a:rPr>
              <a:t>In ring topology computer device are connected in a circular fashion with one another to from a ring. In this network the first device and the last device are connected to form a ring. No central server is needed in this topology.</a:t>
            </a:r>
          </a:p>
        </p:txBody>
      </p:sp>
      <p:pic>
        <p:nvPicPr>
          <p:cNvPr id="7" name="Picture 6">
            <a:extLst>
              <a:ext uri="{FF2B5EF4-FFF2-40B4-BE49-F238E27FC236}">
                <a16:creationId xmlns:a16="http://schemas.microsoft.com/office/drawing/2014/main" id="{38B8A0B4-3BAE-0836-4896-5DD8868D2FC8}"/>
              </a:ext>
            </a:extLst>
          </p:cNvPr>
          <p:cNvPicPr>
            <a:picLocks noChangeAspect="1"/>
          </p:cNvPicPr>
          <p:nvPr/>
        </p:nvPicPr>
        <p:blipFill>
          <a:blip r:embed="rId2"/>
          <a:stretch>
            <a:fillRect/>
          </a:stretch>
        </p:blipFill>
        <p:spPr>
          <a:xfrm>
            <a:off x="3906106" y="3159765"/>
            <a:ext cx="4554071" cy="2428359"/>
          </a:xfrm>
          <a:prstGeom prst="rect">
            <a:avLst/>
          </a:prstGeom>
        </p:spPr>
      </p:pic>
      <p:sp>
        <p:nvSpPr>
          <p:cNvPr id="5" name="TextBox 4">
            <a:extLst>
              <a:ext uri="{FF2B5EF4-FFF2-40B4-BE49-F238E27FC236}">
                <a16:creationId xmlns:a16="http://schemas.microsoft.com/office/drawing/2014/main" id="{0392180F-C267-6058-85CA-F195458E1007}"/>
              </a:ext>
            </a:extLst>
          </p:cNvPr>
          <p:cNvSpPr txBox="1"/>
          <p:nvPr/>
        </p:nvSpPr>
        <p:spPr>
          <a:xfrm>
            <a:off x="2041996" y="5915431"/>
            <a:ext cx="7048216" cy="500567"/>
          </a:xfrm>
          <a:prstGeom prst="rect">
            <a:avLst/>
          </a:prstGeom>
          <a:noFill/>
        </p:spPr>
        <p:txBody>
          <a:bodyPr wrap="square">
            <a:spAutoFit/>
          </a:bodyPr>
          <a:lstStyle/>
          <a:p>
            <a:pPr algn="l" fontAlgn="base"/>
            <a:endParaRPr lang="en-US" dirty="0"/>
          </a:p>
        </p:txBody>
      </p:sp>
      <p:sp>
        <p:nvSpPr>
          <p:cNvPr id="6" name="TextBox 5">
            <a:extLst>
              <a:ext uri="{FF2B5EF4-FFF2-40B4-BE49-F238E27FC236}">
                <a16:creationId xmlns:a16="http://schemas.microsoft.com/office/drawing/2014/main" id="{9C32F104-4966-E5D2-7F42-8C1410F37538}"/>
              </a:ext>
            </a:extLst>
          </p:cNvPr>
          <p:cNvSpPr txBox="1"/>
          <p:nvPr/>
        </p:nvSpPr>
        <p:spPr>
          <a:xfrm>
            <a:off x="2659033" y="5740451"/>
            <a:ext cx="7048216" cy="523220"/>
          </a:xfrm>
          <a:prstGeom prst="rect">
            <a:avLst/>
          </a:prstGeom>
          <a:noFill/>
        </p:spPr>
        <p:txBody>
          <a:bodyPr wrap="square">
            <a:spAutoFit/>
          </a:bodyPr>
          <a:lstStyle/>
          <a:p>
            <a:pPr algn="ctr" fontAlgn="base"/>
            <a:r>
              <a:rPr lang="en-US" sz="2800" i="1" dirty="0">
                <a:solidFill>
                  <a:schemeClr val="bg1"/>
                </a:solidFill>
              </a:rPr>
              <a:t>Fig3: Ring Topology</a:t>
            </a:r>
          </a:p>
        </p:txBody>
      </p:sp>
    </p:spTree>
    <p:extLst>
      <p:ext uri="{BB962C8B-B14F-4D97-AF65-F5344CB8AC3E}">
        <p14:creationId xmlns:p14="http://schemas.microsoft.com/office/powerpoint/2010/main" val="3737542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826</TotalTime>
  <Words>346</Words>
  <Application>Microsoft Office PowerPoint</Application>
  <PresentationFormat>Widescreen</PresentationFormat>
  <Paragraphs>54</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Black</vt:lpstr>
      <vt:lpstr>Arial Nova</vt:lpstr>
      <vt:lpstr>Biome Light</vt:lpstr>
      <vt:lpstr>Calibri</vt:lpstr>
      <vt:lpstr>Calibri Light</vt:lpstr>
      <vt:lpstr>Times New Roman</vt:lpstr>
      <vt:lpstr>Celestial</vt:lpstr>
      <vt:lpstr>General viva Presentation</vt:lpstr>
      <vt:lpstr>PowerPoint Presentation</vt:lpstr>
      <vt:lpstr>Understanding Network Topology</vt:lpstr>
      <vt:lpstr>PowerPoint Presentation</vt:lpstr>
      <vt:lpstr>What is Network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Md. Zia ul hassan chowdhury</dc:creator>
  <cp:lastModifiedBy>Md. Zia ul hassan chowdhury</cp:lastModifiedBy>
  <cp:revision>31</cp:revision>
  <dcterms:created xsi:type="dcterms:W3CDTF">2024-01-17T12:37:40Z</dcterms:created>
  <dcterms:modified xsi:type="dcterms:W3CDTF">2025-11-18T19:17:54Z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